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58" r:id="rId3"/>
    <p:sldId id="259" r:id="rId4"/>
    <p:sldId id="260" r:id="rId5"/>
    <p:sldId id="261" r:id="rId6"/>
    <p:sldId id="269" r:id="rId7"/>
    <p:sldId id="270" r:id="rId8"/>
    <p:sldId id="263" r:id="rId9"/>
    <p:sldId id="271" r:id="rId10"/>
    <p:sldId id="266"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6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D574-7862-4520-B172-F24979E96918}" type="datetimeFigureOut">
              <a:rPr lang="en-US" smtClean="0"/>
              <a:pPr/>
              <a:t>6/4/2020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C406C-91D5-4EDE-992C-C1D4B69DA67F}" type="slidenum">
              <a:rPr lang="en-US" smtClean="0"/>
              <a:pPr/>
              <a:t>‹#›</a:t>
            </a:fld>
            <a:endParaRPr lang="en-US"/>
          </a:p>
        </p:txBody>
      </p:sp>
    </p:spTree>
    <p:extLst>
      <p:ext uri="{BB962C8B-B14F-4D97-AF65-F5344CB8AC3E}">
        <p14:creationId xmlns:p14="http://schemas.microsoft.com/office/powerpoint/2010/main" val="1515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pPr/>
              <a:t>3</a:t>
            </a:fld>
            <a:endParaRPr lang="en-US"/>
          </a:p>
        </p:txBody>
      </p:sp>
    </p:spTree>
    <p:extLst>
      <p:ext uri="{BB962C8B-B14F-4D97-AF65-F5344CB8AC3E}">
        <p14:creationId xmlns:p14="http://schemas.microsoft.com/office/powerpoint/2010/main" val="363873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62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08980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43758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4984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pPr/>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2984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3254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pPr/>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7739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pPr/>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937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pPr/>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9965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10387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41859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pPr/>
              <a:t>6/4/2020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pPr/>
              <a:t>‹#›</a:t>
            </a:fld>
            <a:endParaRPr lang="en-US"/>
          </a:p>
        </p:txBody>
      </p:sp>
    </p:spTree>
    <p:extLst>
      <p:ext uri="{BB962C8B-B14F-4D97-AF65-F5344CB8AC3E}">
        <p14:creationId xmlns:p14="http://schemas.microsoft.com/office/powerpoint/2010/main" val="188863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 y="2195513"/>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313"/>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348163"/>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2" name="Text Box 103"/>
          <p:cNvSpPr txBox="1">
            <a:spLocks noChangeArrowheads="1"/>
          </p:cNvSpPr>
          <p:nvPr/>
        </p:nvSpPr>
        <p:spPr bwMode="auto">
          <a:xfrm>
            <a:off x="2623799" y="228600"/>
            <a:ext cx="33661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u="sng" dirty="0" smtClean="0">
                <a:latin typeface="Times New Roman" pitchFamily="18" charset="0"/>
              </a:rPr>
              <a:t>TOÁN</a:t>
            </a:r>
            <a:endParaRPr lang="vi-VN" sz="3200" b="1" u="sng" dirty="0">
              <a:latin typeface="Times New Roman" pitchFamily="18" charset="0"/>
            </a:endParaRPr>
          </a:p>
          <a:p>
            <a:pPr algn="ctr"/>
            <a:r>
              <a:rPr lang="vi-VN" sz="3200" b="1" dirty="0">
                <a:latin typeface="Times New Roman" pitchFamily="18" charset="0"/>
              </a:rPr>
              <a:t>TIỀN VIỆT NAM</a:t>
            </a:r>
          </a:p>
        </p:txBody>
      </p:sp>
    </p:spTree>
    <p:extLst>
      <p:ext uri="{BB962C8B-B14F-4D97-AF65-F5344CB8AC3E}">
        <p14:creationId xmlns:p14="http://schemas.microsoft.com/office/powerpoint/2010/main" val="2579091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2209800"/>
            <a:ext cx="853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các</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đã</a:t>
            </a:r>
            <a:r>
              <a:rPr lang="en-US" sz="4000" dirty="0">
                <a:latin typeface="Times New Roman" pitchFamily="18" charset="0"/>
              </a:rPr>
              <a:t> </a:t>
            </a:r>
            <a:r>
              <a:rPr lang="en-US" sz="4000" dirty="0" err="1">
                <a:latin typeface="Times New Roman" pitchFamily="18" charset="0"/>
              </a:rPr>
              <a:t>nhận</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những</a:t>
            </a:r>
            <a:r>
              <a:rPr lang="en-US" sz="4000" dirty="0">
                <a:latin typeface="Times New Roman" pitchFamily="18" charset="0"/>
              </a:rPr>
              <a:t> </a:t>
            </a:r>
            <a:r>
              <a:rPr lang="en-US" sz="4000" dirty="0" err="1">
                <a:latin typeface="Times New Roman" pitchFamily="18" charset="0"/>
              </a:rPr>
              <a:t>tờ</a:t>
            </a:r>
            <a:r>
              <a:rPr lang="en-US" sz="4000" dirty="0">
                <a:latin typeface="Times New Roman" pitchFamily="18" charset="0"/>
              </a:rPr>
              <a:t> </a:t>
            </a:r>
            <a:r>
              <a:rPr lang="en-US" sz="4000" dirty="0" err="1">
                <a:latin typeface="Times New Roman" pitchFamily="18" charset="0"/>
              </a:rPr>
              <a:t>giấy</a:t>
            </a:r>
            <a:r>
              <a:rPr lang="en-US" sz="4000" dirty="0">
                <a:latin typeface="Times New Roman" pitchFamily="18" charset="0"/>
              </a:rPr>
              <a:t> </a:t>
            </a:r>
            <a:r>
              <a:rPr lang="en-US" sz="4000" dirty="0" err="1">
                <a:latin typeface="Times New Roman" pitchFamily="18" charset="0"/>
              </a:rPr>
              <a:t>bạc</a:t>
            </a:r>
            <a:r>
              <a:rPr lang="en-US" sz="4000" dirty="0">
                <a:latin typeface="Times New Roman" pitchFamily="18" charset="0"/>
              </a:rPr>
              <a:t> </a:t>
            </a:r>
            <a:r>
              <a:rPr lang="en-US" sz="4000" dirty="0" err="1">
                <a:latin typeface="Times New Roman" pitchFamily="18" charset="0"/>
              </a:rPr>
              <a:t>nào</a:t>
            </a:r>
            <a:r>
              <a:rPr lang="en-US" sz="4000" dirty="0">
                <a:latin typeface="Times New Roman" pitchFamily="18" charset="0"/>
              </a:rPr>
              <a:t>?</a:t>
            </a:r>
          </a:p>
        </p:txBody>
      </p:sp>
      <p:sp>
        <p:nvSpPr>
          <p:cNvPr id="5" name="Text Box 3">
            <a:hlinkClick r:id="rId2" action="ppaction://hlinksldjump"/>
          </p:cNvPr>
          <p:cNvSpPr txBox="1">
            <a:spLocks noChangeArrowheads="1"/>
          </p:cNvSpPr>
          <p:nvPr/>
        </p:nvSpPr>
        <p:spPr bwMode="auto">
          <a:xfrm>
            <a:off x="914400" y="39624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Em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sử</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để</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làm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gì</a:t>
            </a:r>
            <a:r>
              <a:rPr lang="en-US" sz="4000" dirty="0">
                <a:solidFill>
                  <a:srgbClr val="FF0000"/>
                </a:solidFill>
                <a:latin typeface="Times New Roman" pitchFamily="18" charset="0"/>
              </a:rPr>
              <a: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038600"/>
            <a:ext cx="5746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427288"/>
            <a:ext cx="5746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0" y="73249"/>
            <a:ext cx="9144000" cy="579438"/>
          </a:xfrm>
          <a:prstGeom prst="rect">
            <a:avLst/>
          </a:prstGeom>
          <a:noFill/>
          <a:ln>
            <a:noFill/>
          </a:ln>
          <a:effectLst>
            <a:prstShdw prst="shdw11">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u="sng" dirty="0" smtClean="0">
                <a:latin typeface="Times New Roman" pitchFamily="18" charset="0"/>
              </a:rPr>
              <a:t>TOÁN</a:t>
            </a:r>
            <a:endParaRPr lang="en-US" sz="3200" b="1" u="sng" dirty="0">
              <a:latin typeface="Times New Roman" pitchFamily="18" charset="0"/>
            </a:endParaRPr>
          </a:p>
        </p:txBody>
      </p:sp>
      <p:sp>
        <p:nvSpPr>
          <p:cNvPr id="10" name="Text Box 12"/>
          <p:cNvSpPr txBox="1">
            <a:spLocks noChangeArrowheads="1"/>
          </p:cNvSpPr>
          <p:nvPr/>
        </p:nvSpPr>
        <p:spPr bwMode="auto">
          <a:xfrm>
            <a:off x="263525" y="896368"/>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vi-VN" sz="3200" b="1" dirty="0" smtClean="0">
                <a:latin typeface="Times New Roman" pitchFamily="18" charset="0"/>
                <a:cs typeface="Times New Roman" pitchFamily="18" charset="0"/>
              </a:rPr>
              <a:t>TIỀN VIỆT NAM</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735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umen-pflanzen08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05054" flipH="1">
            <a:off x="5996781" y="3742532"/>
            <a:ext cx="2760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0"/>
          <p:cNvSpPr>
            <a:spLocks noChangeArrowheads="1" noChangeShapeType="1" noTextEdit="1"/>
          </p:cNvSpPr>
          <p:nvPr/>
        </p:nvSpPr>
        <p:spPr bwMode="auto">
          <a:xfrm>
            <a:off x="1066800" y="990600"/>
            <a:ext cx="6858000" cy="4953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CHÀO CÁC EM !</a:t>
            </a:r>
          </a:p>
        </p:txBody>
      </p:sp>
    </p:spTree>
    <p:extLst>
      <p:ext uri="{BB962C8B-B14F-4D97-AF65-F5344CB8AC3E}">
        <p14:creationId xmlns:p14="http://schemas.microsoft.com/office/powerpoint/2010/main" val="146658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59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1713"/>
            <a:ext cx="48005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495800"/>
            <a:ext cx="4764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271713"/>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401762"/>
          </a:xfrm>
        </p:spPr>
        <p:txBody>
          <a:bodyPr>
            <a:normAutofit/>
          </a:bodyPr>
          <a:lstStyle/>
          <a:p>
            <a:r>
              <a:rPr lang="vi-VN" sz="3200" b="1" u="sng" dirty="0" smtClean="0">
                <a:latin typeface="Times New Roman" pitchFamily="18" charset="0"/>
                <a:cs typeface="Times New Roman" pitchFamily="18" charset="0"/>
              </a:rPr>
              <a:t>TOÁN</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TIỀN VIỆT NAM</a:t>
            </a:r>
          </a:p>
        </p:txBody>
      </p:sp>
      <p:sp>
        <p:nvSpPr>
          <p:cNvPr id="5" name="Rectangle 4"/>
          <p:cNvSpPr txBox="1">
            <a:spLocks noChangeArrowheads="1"/>
          </p:cNvSpPr>
          <p:nvPr/>
        </p:nvSpPr>
        <p:spPr>
          <a:xfrm>
            <a:off x="381000" y="1981200"/>
            <a:ext cx="8534400" cy="4495800"/>
          </a:xfrm>
          <a:prstGeom prst="rect">
            <a:avLst/>
          </a:prstGeom>
          <a:solidFill>
            <a:srgbClr val="F7E3DD"/>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dirty="0" err="1" smtClean="0">
                <a:solidFill>
                  <a:srgbClr val="FF0000"/>
                </a:solidFill>
                <a:latin typeface="Times New Roman" pitchFamily="18" charset="0"/>
                <a:cs typeface="Times New Roman" pitchFamily="18" charset="0"/>
              </a:rPr>
              <a:t>Kết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luận</a:t>
            </a:r>
            <a:r>
              <a:rPr lang="en-US" b="1" dirty="0" smtClean="0">
                <a:solidFill>
                  <a:srgbClr val="FF0000"/>
                </a:solidFill>
                <a:latin typeface="Times New Roman" pitchFamily="18" charset="0"/>
                <a:cs typeface="Times New Roman" pitchFamily="18" charset="0"/>
              </a:rPr>
              <a:t> :</a:t>
            </a:r>
          </a:p>
          <a:p>
            <a:pPr>
              <a:buFontTx/>
              <a:buNone/>
            </a:pPr>
            <a:endParaRPr lang="en-US" sz="2000" b="1" dirty="0" smtClean="0">
              <a:solidFill>
                <a:srgbClr val="FF0000"/>
              </a:solidFill>
            </a:endParaRPr>
          </a:p>
          <a:p>
            <a:pPr>
              <a:buFontTx/>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p>
          <a:p>
            <a:pPr>
              <a:buFontTx/>
              <a:buNone/>
            </a:pPr>
            <a:endParaRPr lang="en-US" dirty="0" smtClean="0">
              <a:latin typeface="Times New Roman" pitchFamily="18" charset="0"/>
              <a:cs typeface="Times New Roman" pitchFamily="18" charset="0"/>
            </a:endParaRPr>
          </a:p>
          <a:p>
            <a:pPr>
              <a:buFontTx/>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lam đậm</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nâu tím đỏ</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lá cây đậm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197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345" y="377588"/>
            <a:ext cx="8015524"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S</a:t>
            </a:r>
            <a:r>
              <a:rPr lang="en-US" sz="3200" b="1" dirty="0" err="1" smtClean="0">
                <a:latin typeface="Times New Roman" pitchFamily="18" charset="0"/>
                <a:cs typeface="Times New Roman" pitchFamily="18" charset="0"/>
              </a:rPr>
              <a: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tờ</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p:txBody>
      </p:sp>
      <p:sp>
        <p:nvSpPr>
          <p:cNvPr id="5" name="TextBox 4"/>
          <p:cNvSpPr txBox="1"/>
          <p:nvPr/>
        </p:nvSpPr>
        <p:spPr>
          <a:xfrm>
            <a:off x="304250" y="916197"/>
            <a:ext cx="2920992" cy="646331"/>
          </a:xfrm>
          <a:prstGeom prst="rect">
            <a:avLst/>
          </a:prstGeom>
          <a:noFill/>
        </p:spPr>
        <p:txBody>
          <a:bodyPr wrap="none" rtlCol="0">
            <a:spAutoFit/>
          </a:bodyPr>
          <a:lstStyle/>
          <a:p>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Giống</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sp>
        <p:nvSpPr>
          <p:cNvPr id="6" name="TextBox 5"/>
          <p:cNvSpPr txBox="1"/>
          <p:nvPr/>
        </p:nvSpPr>
        <p:spPr>
          <a:xfrm>
            <a:off x="208669" y="2891335"/>
            <a:ext cx="8691241" cy="1754326"/>
          </a:xfrm>
          <a:prstGeom prst="rect">
            <a:avLst/>
          </a:prstGeom>
          <a:noFill/>
        </p:spPr>
        <p:txBody>
          <a:bodyPr wrap="square" rtlCol="0">
            <a:spAutoFit/>
          </a:bodyPr>
          <a:lstStyle/>
          <a:p>
            <a:pPr>
              <a:lnSpc>
                <a:spcPct val="150000"/>
              </a:lnSpc>
            </a:pP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dòng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hòa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Nam,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Bác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seri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TextBox 6"/>
          <p:cNvSpPr txBox="1"/>
          <p:nvPr/>
        </p:nvSpPr>
        <p:spPr>
          <a:xfrm>
            <a:off x="290395" y="5943600"/>
            <a:ext cx="8458790" cy="523220"/>
          </a:xfrm>
          <a:prstGeom prst="rect">
            <a:avLst/>
          </a:prstGeom>
          <a:noFill/>
        </p:spPr>
        <p:txBody>
          <a:bodyPr wrap="none" rtlCol="0">
            <a:spAutoFit/>
          </a:bodyPr>
          <a:lstStyle/>
          <a:p>
            <a:pPr algn="just"/>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dòng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 y="1682589"/>
            <a:ext cx="2699824" cy="12959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82589"/>
            <a:ext cx="2719460" cy="1295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72" y="1708379"/>
            <a:ext cx="2802739" cy="129357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38" y="4619148"/>
            <a:ext cx="2692790" cy="13313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455" y="4645661"/>
            <a:ext cx="2800141" cy="13048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6005" y="4632404"/>
            <a:ext cx="2907779" cy="1304866"/>
          </a:xfrm>
          <a:prstGeom prst="rect">
            <a:avLst/>
          </a:prstGeom>
        </p:spPr>
      </p:pic>
    </p:spTree>
    <p:extLst>
      <p:ext uri="{BB962C8B-B14F-4D97-AF65-F5344CB8AC3E}">
        <p14:creationId xmlns:p14="http://schemas.microsoft.com/office/powerpoint/2010/main" val="2758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31" y="78616"/>
            <a:ext cx="2741456" cy="646331"/>
          </a:xfrm>
          <a:prstGeom prst="rect">
            <a:avLst/>
          </a:prstGeom>
          <a:noFill/>
        </p:spPr>
        <p:txBody>
          <a:bodyPr wrap="none" rtlCol="0">
            <a:spAutoFit/>
          </a:bodyPr>
          <a:lstStyle/>
          <a:p>
            <a:pPr algn="ct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Khác</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8" y="724948"/>
            <a:ext cx="2438400" cy="3662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7" y="724949"/>
            <a:ext cx="2685799" cy="3654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184" y="724949"/>
            <a:ext cx="2745757" cy="3654794"/>
          </a:xfrm>
          <a:prstGeom prst="rect">
            <a:avLst/>
          </a:prstGeom>
        </p:spPr>
      </p:pic>
      <p:sp>
        <p:nvSpPr>
          <p:cNvPr id="8" name="TextBox 7"/>
          <p:cNvSpPr txBox="1"/>
          <p:nvPr/>
        </p:nvSpPr>
        <p:spPr>
          <a:xfrm>
            <a:off x="-20358" y="4896445"/>
            <a:ext cx="3200941" cy="523220"/>
          </a:xfrm>
          <a:prstGeom prst="rect">
            <a:avLst/>
          </a:prstGeom>
          <a:noFill/>
        </p:spPr>
        <p:txBody>
          <a:bodyPr wrap="none" rtlCol="0">
            <a:spAutoFit/>
          </a:bodyPr>
          <a:lstStyle/>
          <a:p>
            <a:pPr algn="ctr"/>
            <a:r>
              <a:rPr lang="en-US" sz="2800" b="1" dirty="0" err="1" smtClean="0">
                <a:latin typeface="Times New Roman" pitchFamily="18" charset="0"/>
                <a:cs typeface="Times New Roman" pitchFamily="18" charset="0"/>
              </a:rPr>
              <a:t>Chùa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An</a:t>
            </a:r>
            <a:endParaRPr lang="en-US" sz="2800" b="1" dirty="0">
              <a:latin typeface="Times New Roman" pitchFamily="18" charset="0"/>
              <a:cs typeface="Times New Roman" pitchFamily="18" charset="0"/>
            </a:endParaRPr>
          </a:p>
        </p:txBody>
      </p:sp>
      <p:sp>
        <p:nvSpPr>
          <p:cNvPr id="9" name="TextBox 8"/>
          <p:cNvSpPr txBox="1"/>
          <p:nvPr/>
        </p:nvSpPr>
        <p:spPr>
          <a:xfrm>
            <a:off x="3200398" y="4757947"/>
            <a:ext cx="2685799" cy="1953868"/>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Nghênh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Phu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Lâu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Huế</a:t>
            </a:r>
            <a:endParaRPr lang="en-US" sz="2800" b="1" dirty="0">
              <a:latin typeface="Times New Roman" pitchFamily="18" charset="0"/>
              <a:cs typeface="Times New Roman" pitchFamily="18" charset="0"/>
            </a:endParaRPr>
          </a:p>
        </p:txBody>
      </p:sp>
      <p:sp>
        <p:nvSpPr>
          <p:cNvPr id="10" name="TextBox 9"/>
          <p:cNvSpPr txBox="1"/>
          <p:nvPr/>
        </p:nvSpPr>
        <p:spPr>
          <a:xfrm>
            <a:off x="6173371" y="4727170"/>
            <a:ext cx="2745757" cy="2031325"/>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miếu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Giám</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557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3913"/>
            <a:ext cx="40386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94413"/>
            <a:ext cx="4381500" cy="2971800"/>
          </a:xfrm>
          <a:prstGeom prst="rect">
            <a:avLst/>
          </a:prstGeom>
        </p:spPr>
      </p:pic>
      <p:sp>
        <p:nvSpPr>
          <p:cNvPr id="6" name="TextBox 5"/>
          <p:cNvSpPr txBox="1"/>
          <p:nvPr/>
        </p:nvSpPr>
        <p:spPr>
          <a:xfrm>
            <a:off x="228600" y="3956713"/>
            <a:ext cx="8648700" cy="2062103"/>
          </a:xfrm>
          <a:prstGeom prst="rect">
            <a:avLst/>
          </a:prstGeom>
          <a:noFill/>
        </p:spPr>
        <p:txBody>
          <a:bodyPr wrap="square" rtlCol="0">
            <a:spAutoFit/>
          </a:bodyPr>
          <a:lstStyle/>
          <a:p>
            <a:r>
              <a:rPr lang="vi-VN" sz="3200" b="1" dirty="0">
                <a:latin typeface="+mj-lt"/>
              </a:rPr>
              <a:t>Trên tờ 200.000 đồng là hòn Đỉnh Hương thuộc Vịnh Hạ Long (Quảng Ninh). Phiến đá có hình một lư hương khổng lồ đứng giữa biển khơi như một vật thiêng cúng tế trời đất.</a:t>
            </a:r>
            <a:endParaRPr lang="en-US" sz="3200" b="1" dirty="0">
              <a:latin typeface="+mj-lt"/>
            </a:endParaRPr>
          </a:p>
        </p:txBody>
      </p:sp>
    </p:spTree>
    <p:extLst>
      <p:ext uri="{BB962C8B-B14F-4D97-AF65-F5344CB8AC3E}">
        <p14:creationId xmlns:p14="http://schemas.microsoft.com/office/powerpoint/2010/main" val="2956489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47725"/>
            <a:ext cx="35052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990600"/>
            <a:ext cx="4286250" cy="2762250"/>
          </a:xfrm>
          <a:prstGeom prst="rect">
            <a:avLst/>
          </a:prstGeom>
        </p:spPr>
      </p:pic>
      <p:sp>
        <p:nvSpPr>
          <p:cNvPr id="6" name="TextBox 5"/>
          <p:cNvSpPr txBox="1"/>
          <p:nvPr/>
        </p:nvSpPr>
        <p:spPr>
          <a:xfrm>
            <a:off x="533400" y="4419600"/>
            <a:ext cx="8382000" cy="1569660"/>
          </a:xfrm>
          <a:prstGeom prst="rect">
            <a:avLst/>
          </a:prstGeom>
          <a:noFill/>
        </p:spPr>
        <p:txBody>
          <a:bodyPr wrap="square" rtlCol="0">
            <a:spAutoFit/>
          </a:bodyPr>
          <a:lstStyle/>
          <a:p>
            <a:r>
              <a:rPr lang="vi-VN" sz="3200" b="1" dirty="0">
                <a:latin typeface="+mj-lt"/>
              </a:rPr>
              <a:t>Tờ 500.000 đồng là hình ảnh ngôi nhà tranh 5 gian tại Làng Sen, Nam Đàn, Nghệ An. Đây là quê hương của Chủ tịch Hồ Chí Minh. </a:t>
            </a:r>
            <a:endParaRPr lang="en-US" sz="3200" b="1" dirty="0">
              <a:latin typeface="+mj-lt"/>
            </a:endParaRPr>
          </a:p>
        </p:txBody>
      </p:sp>
    </p:spTree>
    <p:extLst>
      <p:ext uri="{BB962C8B-B14F-4D97-AF65-F5344CB8AC3E}">
        <p14:creationId xmlns:p14="http://schemas.microsoft.com/office/powerpoint/2010/main" val="3342296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smtClean="0"/>
          </a:p>
          <a:p>
            <a:pPr marL="0" indent="0">
              <a:buNone/>
            </a:pPr>
            <a:endParaRPr lang="en-US" dirty="0"/>
          </a:p>
        </p:txBody>
      </p:sp>
      <p:sp>
        <p:nvSpPr>
          <p:cNvPr id="4" name="TextBox 3"/>
          <p:cNvSpPr txBox="1"/>
          <p:nvPr/>
        </p:nvSpPr>
        <p:spPr>
          <a:xfrm>
            <a:off x="464053" y="296203"/>
            <a:ext cx="4362092" cy="430887"/>
          </a:xfrm>
          <a:prstGeom prst="rect">
            <a:avLst/>
          </a:prstGeom>
          <a:noFill/>
        </p:spPr>
        <p:txBody>
          <a:bodyPr wrap="none" rtlCol="0">
            <a:spAutoFit/>
          </a:bodyPr>
          <a:lstStyle/>
          <a:p>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1:</a:t>
            </a:r>
            <a:r>
              <a:rPr lang="en-US" sz="2200" b="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ví</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đựng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5" name="TextBox 4"/>
          <p:cNvSpPr txBox="1"/>
          <p:nvPr/>
        </p:nvSpPr>
        <p:spPr>
          <a:xfrm>
            <a:off x="219795" y="731874"/>
            <a:ext cx="474810"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a) </a:t>
            </a:r>
            <a:endParaRPr lang="en-US" sz="2200">
              <a:latin typeface="Times New Roman" pitchFamily="18" charset="0"/>
              <a:cs typeface="Times New Roman" pitchFamily="18" charset="0"/>
            </a:endParaRPr>
          </a:p>
        </p:txBody>
      </p:sp>
      <p:sp>
        <p:nvSpPr>
          <p:cNvPr id="6" name="Round Diagonal Corner Rectangle 5"/>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7" name="TextBox 6"/>
          <p:cNvSpPr txBox="1"/>
          <p:nvPr/>
        </p:nvSpPr>
        <p:spPr>
          <a:xfrm>
            <a:off x="713556" y="947317"/>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180170" y="1049273"/>
            <a:ext cx="156004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 </a:t>
            </a:r>
            <a:endParaRPr lang="en-US" sz="2000" b="1">
              <a:latin typeface="Times New Roman" pitchFamily="18" charset="0"/>
              <a:cs typeface="Times New Roman" pitchFamily="18" charset="0"/>
            </a:endParaRP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0" name="TextBox 9"/>
          <p:cNvSpPr txBox="1"/>
          <p:nvPr/>
        </p:nvSpPr>
        <p:spPr>
          <a:xfrm>
            <a:off x="198472" y="1962091"/>
            <a:ext cx="4400564"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+ 20 000 + 20 000 = 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5" name="TextBox 14"/>
          <p:cNvSpPr txBox="1"/>
          <p:nvPr/>
        </p:nvSpPr>
        <p:spPr>
          <a:xfrm>
            <a:off x="5479425"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16" name="TextBox 15"/>
          <p:cNvSpPr txBox="1"/>
          <p:nvPr/>
        </p:nvSpPr>
        <p:spPr>
          <a:xfrm>
            <a:off x="6924014"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7" name="TextBox 16"/>
          <p:cNvSpPr txBox="1"/>
          <p:nvPr/>
        </p:nvSpPr>
        <p:spPr>
          <a:xfrm>
            <a:off x="5135505" y="1944081"/>
            <a:ext cx="3873709"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10 000 + 20 000 + 50 000 + 10 000 = 90 000 đồng</a:t>
            </a:r>
            <a:endParaRPr lang="en-US" sz="2000" b="1">
              <a:latin typeface="Times New Roman" pitchFamily="18" charset="0"/>
              <a:cs typeface="Times New Roman" pitchFamily="18" charset="0"/>
            </a:endParaRP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c)</a:t>
            </a:r>
            <a:endParaRPr lang="en-US" sz="2200">
              <a:latin typeface="Times New Roman" pitchFamily="18" charset="0"/>
              <a:cs typeface="Times New Roman" pitchFamily="18" charset="0"/>
            </a:endParaRP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1" name="TextBox 20"/>
          <p:cNvSpPr txBox="1"/>
          <p:nvPr/>
        </p:nvSpPr>
        <p:spPr>
          <a:xfrm>
            <a:off x="2265977" y="2858336"/>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2" name="TextBox 21"/>
          <p:cNvSpPr txBox="1"/>
          <p:nvPr/>
        </p:nvSpPr>
        <p:spPr>
          <a:xfrm>
            <a:off x="721405" y="3371812"/>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3" name="TextBox 22"/>
          <p:cNvSpPr txBox="1"/>
          <p:nvPr/>
        </p:nvSpPr>
        <p:spPr>
          <a:xfrm>
            <a:off x="2243845" y="346083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4" name="TextBox 23"/>
          <p:cNvSpPr txBox="1"/>
          <p:nvPr/>
        </p:nvSpPr>
        <p:spPr>
          <a:xfrm>
            <a:off x="2345" y="4124326"/>
            <a:ext cx="4194091"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+ 20 000 + 50 000 + 10 000 </a:t>
            </a:r>
            <a:br>
              <a:rPr lang="en-US" sz="2000" b="1" smtClean="0">
                <a:latin typeface="Times New Roman" pitchFamily="18" charset="0"/>
                <a:cs typeface="Times New Roman" pitchFamily="18" charset="0"/>
              </a:rPr>
            </a:br>
            <a:r>
              <a:rPr lang="en-US" sz="2000" b="1" smtClean="0">
                <a:latin typeface="Times New Roman" pitchFamily="18" charset="0"/>
                <a:cs typeface="Times New Roman" pitchFamily="18" charset="0"/>
              </a:rPr>
              <a:t>= 90 000 đồng</a:t>
            </a:r>
            <a:endParaRPr lang="en-US" sz="2000" b="1">
              <a:latin typeface="Times New Roman" pitchFamily="18" charset="0"/>
              <a:cs typeface="Times New Roman" pitchFamily="18" charset="0"/>
            </a:endParaRPr>
          </a:p>
        </p:txBody>
      </p:sp>
      <p:sp>
        <p:nvSpPr>
          <p:cNvPr id="25" name="TextBox 24"/>
          <p:cNvSpPr txBox="1"/>
          <p:nvPr/>
        </p:nvSpPr>
        <p:spPr>
          <a:xfrm>
            <a:off x="4925351" y="274087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d)</a:t>
            </a:r>
            <a:endParaRPr lang="en-US" sz="2200">
              <a:latin typeface="Times New Roman" pitchFamily="18" charset="0"/>
              <a:cs typeface="Times New Roman" pitchFamily="18" charset="0"/>
            </a:endParaRPr>
          </a:p>
        </p:txBody>
      </p:sp>
      <p:sp>
        <p:nvSpPr>
          <p:cNvPr id="26" name="Round Same Side Corner Rectangle 25"/>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27590" y="3417888"/>
            <a:ext cx="130356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2000 đồng</a:t>
            </a:r>
            <a:endParaRPr lang="en-US" sz="2000" b="1">
              <a:latin typeface="Times New Roman" pitchFamily="18" charset="0"/>
              <a:cs typeface="Times New Roman" pitchFamily="18" charset="0"/>
            </a:endParaRPr>
          </a:p>
        </p:txBody>
      </p:sp>
      <p:sp>
        <p:nvSpPr>
          <p:cNvPr id="28" name="TextBox 27"/>
          <p:cNvSpPr txBox="1"/>
          <p:nvPr/>
        </p:nvSpPr>
        <p:spPr>
          <a:xfrm>
            <a:off x="7072359" y="3171757"/>
            <a:ext cx="117532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29" name="TextBox 28"/>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0" name="TextBox 29"/>
          <p:cNvSpPr txBox="1"/>
          <p:nvPr/>
        </p:nvSpPr>
        <p:spPr>
          <a:xfrm>
            <a:off x="5111726" y="4124326"/>
            <a:ext cx="3921266"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+ 500 + 2000 = 12 500 đồng</a:t>
            </a:r>
            <a:endParaRPr lang="en-US" sz="2000" b="1">
              <a:latin typeface="Times New Roman" pitchFamily="18" charset="0"/>
              <a:cs typeface="Times New Roman" pitchFamily="18" charset="0"/>
            </a:endParaRPr>
          </a:p>
        </p:txBody>
      </p:sp>
      <p:sp>
        <p:nvSpPr>
          <p:cNvPr id="31" name="TextBox 30"/>
          <p:cNvSpPr txBox="1"/>
          <p:nvPr/>
        </p:nvSpPr>
        <p:spPr>
          <a:xfrm>
            <a:off x="732119" y="5168442"/>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32" name="Rounded Rectangle 31"/>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1352843" y="536849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34" name="TextBox 33"/>
          <p:cNvSpPr txBox="1"/>
          <p:nvPr/>
        </p:nvSpPr>
        <p:spPr>
          <a:xfrm>
            <a:off x="2991806" y="5368497"/>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5" name="TextBox 34"/>
          <p:cNvSpPr txBox="1"/>
          <p:nvPr/>
        </p:nvSpPr>
        <p:spPr>
          <a:xfrm>
            <a:off x="2050617" y="5870505"/>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36" name="TextBox 35"/>
          <p:cNvSpPr txBox="1"/>
          <p:nvPr/>
        </p:nvSpPr>
        <p:spPr>
          <a:xfrm>
            <a:off x="4435570" y="5510344"/>
            <a:ext cx="375936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+ 500 + 200 = 50 700 đồng</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8373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fill="hold"/>
                                        <p:tgtEl>
                                          <p:spTgt spid="30"/>
                                        </p:tgtEl>
                                        <p:attrNameLst>
                                          <p:attrName>ppt_x</p:attrName>
                                        </p:attrNameLst>
                                      </p:cBhvr>
                                      <p:tavLst>
                                        <p:tav tm="0">
                                          <p:val>
                                            <p:strVal val="#ppt_x"/>
                                          </p:val>
                                        </p:tav>
                                        <p:tav tm="100000">
                                          <p:val>
                                            <p:strVal val="#ppt_x"/>
                                          </p:val>
                                        </p:tav>
                                      </p:tavLst>
                                    </p:anim>
                                    <p:anim calcmode="lin" valueType="num">
                                      <p:cBhvr additive="base">
                                        <p:cTn id="1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500"/>
                                        <p:tgtEl>
                                          <p:spTgt spid="3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500"/>
                                        <p:tgtEl>
                                          <p:spTgt spid="33"/>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fade">
                                      <p:cBhvr>
                                        <p:cTn id="161" dur="500"/>
                                        <p:tgtEl>
                                          <p:spTgt spid="34"/>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fade">
                                      <p:cBhvr>
                                        <p:cTn id="166" dur="500"/>
                                        <p:tgtEl>
                                          <p:spTgt spid="35"/>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36"/>
                                        </p:tgtEl>
                                        <p:attrNameLst>
                                          <p:attrName>style.visibility</p:attrName>
                                        </p:attrNameLst>
                                      </p:cBhvr>
                                      <p:to>
                                        <p:strVal val="visible"/>
                                      </p:to>
                                    </p:set>
                                    <p:anim calcmode="lin" valueType="num">
                                      <p:cBhvr additive="base">
                                        <p:cTn id="171" dur="500" fill="hold"/>
                                        <p:tgtEl>
                                          <p:spTgt spid="36"/>
                                        </p:tgtEl>
                                        <p:attrNameLst>
                                          <p:attrName>ppt_x</p:attrName>
                                        </p:attrNameLst>
                                      </p:cBhvr>
                                      <p:tavLst>
                                        <p:tav tm="0">
                                          <p:val>
                                            <p:strVal val="#ppt_x"/>
                                          </p:val>
                                        </p:tav>
                                        <p:tav tm="100000">
                                          <p:val>
                                            <p:strVal val="#ppt_x"/>
                                          </p:val>
                                        </p:tav>
                                      </p:tavLst>
                                    </p:anim>
                                    <p:anim calcmode="lin" valueType="num">
                                      <p:cBhvr additive="base">
                                        <p:cTn id="1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p:bldP spid="11" grpId="0"/>
      <p:bldP spid="12" grpId="0" animBg="1"/>
      <p:bldP spid="13" grpId="0"/>
      <p:bldP spid="14" grpId="0"/>
      <p:bldP spid="15" grpId="0"/>
      <p:bldP spid="16" grpId="0"/>
      <p:bldP spid="17" grpId="0"/>
      <p:bldP spid="18" grpId="0"/>
      <p:bldP spid="19" grpId="0" animBg="1"/>
      <p:bldP spid="20" grpId="0"/>
      <p:bldP spid="21" grpId="0"/>
      <p:bldP spid="22" grpId="0"/>
      <p:bldP spid="23" grpId="0"/>
      <p:bldP spid="24" grpId="0"/>
      <p:bldP spid="25" grpId="0"/>
      <p:bldP spid="26" grpId="0" animBg="1"/>
      <p:bldP spid="27" grpId="0"/>
      <p:bldP spid="28" grpId="0"/>
      <p:bldP spid="29" grpId="0"/>
      <p:bldP spid="30" grpId="0"/>
      <p:bldP spid="31" grpId="0"/>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328" y="381000"/>
            <a:ext cx="8458201" cy="769441"/>
          </a:xfrm>
          <a:prstGeom prst="rect">
            <a:avLst/>
          </a:prstGeom>
          <a:noFill/>
        </p:spPr>
        <p:txBody>
          <a:bodyPr wrap="squar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3:</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cuốn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vở</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1200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trong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bảng</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45946325"/>
              </p:ext>
            </p:extLst>
          </p:nvPr>
        </p:nvGraphicFramePr>
        <p:xfrm>
          <a:off x="685800" y="1332677"/>
          <a:ext cx="7620000" cy="14478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471930">
                  <a:extLst>
                    <a:ext uri="{9D8B030D-6E8A-4147-A177-3AD203B41FA5}">
                      <a16:colId xmlns:a16="http://schemas.microsoft.com/office/drawing/2014/main" xmlns="" val="20001"/>
                    </a:ext>
                  </a:extLst>
                </a:gridCol>
                <a:gridCol w="149987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tblGrid>
              <a:tr h="762000">
                <a:tc>
                  <a:txBody>
                    <a:bodyPr/>
                    <a:lstStyle/>
                    <a:p>
                      <a:pPr algn="ctr">
                        <a:lnSpc>
                          <a:spcPct val="150000"/>
                        </a:lnSpc>
                      </a:pPr>
                      <a:r>
                        <a:rPr lang="en-US" sz="2000" dirty="0" err="1" smtClean="0">
                          <a:solidFill>
                            <a:schemeClr val="tx1"/>
                          </a:solidFill>
                          <a:latin typeface="Times New Roman" pitchFamily="18" charset="0"/>
                          <a:cs typeface="Times New Roman" pitchFamily="18" charset="0"/>
                        </a:rPr>
                        <a:t>Số</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tiền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dirty="0" smtClean="0">
                          <a:solidFill>
                            <a:schemeClr val="tx1"/>
                          </a:solidFill>
                          <a:latin typeface="Times New Roman" pitchFamily="18" charset="0"/>
                          <a:cs typeface="Times New Roman" pitchFamily="18" charset="0"/>
                        </a:rPr>
                        <a:t>1 </a:t>
                      </a:r>
                      <a:r>
                        <a:rPr lang="en-US" sz="2000" dirty="0" err="1" smtClean="0">
                          <a:solidFill>
                            <a:schemeClr val="tx1"/>
                          </a:solidFill>
                          <a:latin typeface="Times New Roman" pitchFamily="18" charset="0"/>
                          <a:cs typeface="Times New Roman" pitchFamily="18" charset="0"/>
                        </a:rPr>
                        <a:t>cuốn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2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3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4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85800">
                <a:tc>
                  <a:txBody>
                    <a:bodyPr/>
                    <a:lstStyle/>
                    <a:p>
                      <a:pPr algn="ctr">
                        <a:lnSpc>
                          <a:spcPct val="150000"/>
                        </a:lnSpc>
                      </a:pPr>
                      <a:r>
                        <a:rPr lang="en-US" sz="2000" b="1" smtClean="0">
                          <a:latin typeface="Times New Roman" pitchFamily="18" charset="0"/>
                          <a:cs typeface="Times New Roman" pitchFamily="18" charset="0"/>
                        </a:rPr>
                        <a:t>Thành</a:t>
                      </a:r>
                      <a:r>
                        <a:rPr lang="en-US" sz="2000" b="1" baseline="0" smtClean="0">
                          <a:latin typeface="Times New Roman" pitchFamily="18" charset="0"/>
                          <a:cs typeface="Times New Roman" pitchFamily="18" charset="0"/>
                        </a:rPr>
                        <a:t> tiền</a:t>
                      </a:r>
                      <a:endParaRPr lang="en-US" sz="20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b="1" dirty="0" smtClean="0">
                          <a:solidFill>
                            <a:schemeClr val="tx1"/>
                          </a:solidFill>
                          <a:latin typeface="Times New Roman" pitchFamily="18" charset="0"/>
                          <a:cs typeface="Times New Roman" pitchFamily="18" charset="0"/>
                        </a:rPr>
                        <a:t>1200 </a:t>
                      </a:r>
                      <a:r>
                        <a:rPr lang="en-US" sz="2000" b="1"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6" name="TextBox 5"/>
          <p:cNvSpPr txBox="1"/>
          <p:nvPr/>
        </p:nvSpPr>
        <p:spPr>
          <a:xfrm>
            <a:off x="3930460" y="2209620"/>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2400 đồng</a:t>
            </a:r>
            <a:endParaRPr lang="en-US" sz="2000" b="1">
              <a:solidFill>
                <a:srgbClr val="FF0000"/>
              </a:solidFill>
              <a:latin typeface="Times New Roman" pitchFamily="18" charset="0"/>
              <a:cs typeface="Times New Roman" pitchFamily="18" charset="0"/>
            </a:endParaRPr>
          </a:p>
        </p:txBody>
      </p:sp>
      <p:sp>
        <p:nvSpPr>
          <p:cNvPr id="7" name="TextBox 6"/>
          <p:cNvSpPr txBox="1"/>
          <p:nvPr/>
        </p:nvSpPr>
        <p:spPr>
          <a:xfrm>
            <a:off x="5400256"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3600 đồng</a:t>
            </a:r>
            <a:endParaRPr lang="en-US" sz="2000" b="1">
              <a:solidFill>
                <a:srgbClr val="FF0000"/>
              </a:solidFill>
              <a:latin typeface="Times New Roman" pitchFamily="18" charset="0"/>
              <a:cs typeface="Times New Roman" pitchFamily="18" charset="0"/>
            </a:endParaRPr>
          </a:p>
        </p:txBody>
      </p:sp>
      <p:sp>
        <p:nvSpPr>
          <p:cNvPr id="8" name="TextBox 7"/>
          <p:cNvSpPr txBox="1"/>
          <p:nvPr/>
        </p:nvSpPr>
        <p:spPr>
          <a:xfrm>
            <a:off x="6902382"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4800 đồng</a:t>
            </a:r>
            <a:endParaRPr lang="en-US" sz="2000" b="1">
              <a:solidFill>
                <a:srgbClr val="FF0000"/>
              </a:solidFill>
              <a:latin typeface="Times New Roman" pitchFamily="18" charset="0"/>
              <a:cs typeface="Times New Roman" pitchFamily="18" charset="0"/>
            </a:endParaRPr>
          </a:p>
        </p:txBody>
      </p:sp>
      <p:sp>
        <p:nvSpPr>
          <p:cNvPr id="9" name="TextBox 8"/>
          <p:cNvSpPr txBox="1"/>
          <p:nvPr/>
        </p:nvSpPr>
        <p:spPr>
          <a:xfrm>
            <a:off x="426153" y="3130582"/>
            <a:ext cx="5909503" cy="430887"/>
          </a:xfrm>
          <a:prstGeom prst="rect">
            <a:avLst/>
          </a:prstGeom>
          <a:noFill/>
        </p:spPr>
        <p:txBody>
          <a:bodyPr wrap="non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4:</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theo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mẫu</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745327581"/>
              </p:ext>
            </p:extLst>
          </p:nvPr>
        </p:nvGraphicFramePr>
        <p:xfrm>
          <a:off x="595892" y="3794760"/>
          <a:ext cx="7696200" cy="26822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tblGrid>
              <a:tr h="370840">
                <a:tc rowSpan="2">
                  <a:txBody>
                    <a:bodyPr/>
                    <a:lstStyle/>
                    <a:p>
                      <a:pPr algn="ctr"/>
                      <a:r>
                        <a:rPr lang="en-US" sz="2000" b="1" dirty="0" err="1" smtClean="0">
                          <a:solidFill>
                            <a:schemeClr val="tx1"/>
                          </a:solidFill>
                          <a:latin typeface="Times New Roman" pitchFamily="18" charset="0"/>
                          <a:cs typeface="Times New Roman" pitchFamily="18" charset="0"/>
                        </a:rPr>
                        <a:t>Tổng</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số</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tiền</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b="1" smtClean="0">
                          <a:solidFill>
                            <a:schemeClr val="tx1"/>
                          </a:solidFill>
                          <a:latin typeface="Times New Roman" pitchFamily="18" charset="0"/>
                          <a:cs typeface="Times New Roman" pitchFamily="18" charset="0"/>
                        </a:rPr>
                        <a:t>Số</a:t>
                      </a:r>
                      <a:r>
                        <a:rPr lang="en-US" sz="2000" b="1" baseline="0" smtClean="0">
                          <a:solidFill>
                            <a:schemeClr val="tx1"/>
                          </a:solidFill>
                          <a:latin typeface="Times New Roman" pitchFamily="18" charset="0"/>
                          <a:cs typeface="Times New Roman" pitchFamily="18" charset="0"/>
                        </a:rPr>
                        <a:t> các tờ giấy bạc</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latin typeface="Times New Roman" pitchFamily="18" charset="0"/>
                          <a:cs typeface="Times New Roman" pitchFamily="18" charset="0"/>
                        </a:rPr>
                        <a:t>10</a:t>
                      </a:r>
                      <a:r>
                        <a:rPr lang="en-US" sz="2000" b="1" baseline="0" dirty="0" smtClean="0">
                          <a:solidFill>
                            <a:schemeClr val="tx1"/>
                          </a:solidFill>
                          <a:latin typeface="Times New Roman" pitchFamily="18" charset="0"/>
                          <a:cs typeface="Times New Roman" pitchFamily="18" charset="0"/>
                        </a:rPr>
                        <a:t> 000 </a:t>
                      </a:r>
                      <a:r>
                        <a:rPr lang="en-US" sz="2000" b="1" baseline="0"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20 000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50 000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lang="en-US" sz="2000" b="1" smtClean="0">
                          <a:solidFill>
                            <a:schemeClr val="tx1"/>
                          </a:solidFill>
                          <a:latin typeface="Times New Roman" pitchFamily="18" charset="0"/>
                          <a:cs typeface="Times New Roman" pitchFamily="18" charset="0"/>
                        </a:rPr>
                        <a:t>80 000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smtClean="0">
                          <a:solidFill>
                            <a:schemeClr val="tx1"/>
                          </a:solidFill>
                          <a:latin typeface="Times New Roman" pitchFamily="18" charset="0"/>
                          <a:cs typeface="Times New Roman" pitchFamily="18" charset="0"/>
                        </a:rPr>
                        <a:t>1</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807720">
                <a:tc>
                  <a:txBody>
                    <a:bodyPr/>
                    <a:lstStyle/>
                    <a:p>
                      <a:pPr algn="ctr"/>
                      <a:r>
                        <a:rPr lang="en-US" sz="2000" b="1" smtClean="0">
                          <a:solidFill>
                            <a:schemeClr val="tx1"/>
                          </a:solidFill>
                          <a:latin typeface="Times New Roman" pitchFamily="18" charset="0"/>
                          <a:cs typeface="Times New Roman" pitchFamily="18" charset="0"/>
                        </a:rPr>
                        <a:t>90 000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85800">
                <a:tc>
                  <a:txBody>
                    <a:bodyPr/>
                    <a:lstStyle/>
                    <a:p>
                      <a:pPr algn="ctr"/>
                      <a:r>
                        <a:rPr lang="en-US" sz="2000" b="1" smtClean="0">
                          <a:solidFill>
                            <a:schemeClr val="tx1"/>
                          </a:solidFill>
                          <a:latin typeface="Times New Roman" pitchFamily="18" charset="0"/>
                          <a:cs typeface="Times New Roman" pitchFamily="18" charset="0"/>
                        </a:rPr>
                        <a:t>100 000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1" name="TextBox 10"/>
          <p:cNvSpPr txBox="1"/>
          <p:nvPr/>
        </p:nvSpPr>
        <p:spPr>
          <a:xfrm>
            <a:off x="3366666" y="5006404"/>
            <a:ext cx="516349"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2" name="TextBox 11"/>
          <p:cNvSpPr txBox="1"/>
          <p:nvPr/>
        </p:nvSpPr>
        <p:spPr>
          <a:xfrm>
            <a:off x="5234022" y="5006404"/>
            <a:ext cx="482971"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3" name="TextBox 12"/>
          <p:cNvSpPr txBox="1"/>
          <p:nvPr/>
        </p:nvSpPr>
        <p:spPr>
          <a:xfrm>
            <a:off x="7010400" y="5006404"/>
            <a:ext cx="685800" cy="400110"/>
          </a:xfrm>
          <a:prstGeom prst="rect">
            <a:avLst/>
          </a:prstGeom>
          <a:noFill/>
        </p:spPr>
        <p:txBody>
          <a:bodyPr wrap="square" rtlCol="0">
            <a:spAutoFit/>
          </a:bodyPr>
          <a:lstStyle/>
          <a:p>
            <a:pPr algn="ctr"/>
            <a:r>
              <a:rPr lang="en-US" sz="2000" b="1" smtClean="0">
                <a:solidFill>
                  <a:srgbClr val="FF0000"/>
                </a:solidFill>
                <a:latin typeface="Times New Roman" pitchFamily="18" charset="0"/>
                <a:cs typeface="Times New Roman" pitchFamily="18" charset="0"/>
              </a:rPr>
              <a:t>1</a:t>
            </a:r>
            <a:endParaRPr lang="en-US" sz="2000" b="1">
              <a:solidFill>
                <a:srgbClr val="FF0000"/>
              </a:solidFill>
              <a:latin typeface="Times New Roman" pitchFamily="18" charset="0"/>
              <a:cs typeface="Times New Roman" pitchFamily="18" charset="0"/>
            </a:endParaRPr>
          </a:p>
        </p:txBody>
      </p:sp>
      <p:sp>
        <p:nvSpPr>
          <p:cNvPr id="14" name="TextBox 13"/>
          <p:cNvSpPr txBox="1"/>
          <p:nvPr/>
        </p:nvSpPr>
        <p:spPr>
          <a:xfrm>
            <a:off x="5498760" y="5638800"/>
            <a:ext cx="184731" cy="369332"/>
          </a:xfrm>
          <a:prstGeom prst="rect">
            <a:avLst/>
          </a:prstGeom>
          <a:noFill/>
        </p:spPr>
        <p:txBody>
          <a:bodyPr wrap="none" rtlCol="0">
            <a:spAutoFit/>
          </a:bodyPr>
          <a:lstStyle/>
          <a:p>
            <a:endParaRPr lang="en-US"/>
          </a:p>
        </p:txBody>
      </p:sp>
      <p:sp>
        <p:nvSpPr>
          <p:cNvPr id="15" name="TextBox 14"/>
          <p:cNvSpPr txBox="1"/>
          <p:nvPr/>
        </p:nvSpPr>
        <p:spPr>
          <a:xfrm>
            <a:off x="3244759" y="579268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6" name="TextBox 15"/>
          <p:cNvSpPr txBox="1"/>
          <p:nvPr/>
        </p:nvSpPr>
        <p:spPr>
          <a:xfrm>
            <a:off x="5051407" y="582346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7" name="TextBox 16"/>
          <p:cNvSpPr txBox="1"/>
          <p:nvPr/>
        </p:nvSpPr>
        <p:spPr>
          <a:xfrm>
            <a:off x="6902382" y="5826071"/>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8" name="TextBox 17"/>
          <p:cNvSpPr txBox="1"/>
          <p:nvPr/>
        </p:nvSpPr>
        <p:spPr>
          <a:xfrm>
            <a:off x="3691277" y="5972403"/>
            <a:ext cx="325731"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3</a:t>
            </a:r>
            <a:endParaRPr lang="en-US" sz="2200" b="1">
              <a:solidFill>
                <a:schemeClr val="accent5">
                  <a:lumMod val="50000"/>
                </a:schemeClr>
              </a:solidFill>
              <a:latin typeface="Times New Roman" pitchFamily="18" charset="0"/>
              <a:cs typeface="Times New Roman" pitchFamily="18" charset="0"/>
            </a:endParaRPr>
          </a:p>
        </p:txBody>
      </p:sp>
      <p:sp>
        <p:nvSpPr>
          <p:cNvPr id="19" name="TextBox 18"/>
          <p:cNvSpPr txBox="1"/>
          <p:nvPr/>
        </p:nvSpPr>
        <p:spPr>
          <a:xfrm>
            <a:off x="5683491" y="6008130"/>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
        <p:nvSpPr>
          <p:cNvPr id="20" name="TextBox 19"/>
          <p:cNvSpPr txBox="1"/>
          <p:nvPr/>
        </p:nvSpPr>
        <p:spPr>
          <a:xfrm>
            <a:off x="7519893" y="6008131"/>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6901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P spid="13" grpId="0"/>
      <p:bldP spid="15"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TotalTime>
  <Words>465</Words>
  <Application>Microsoft Office PowerPoint</Application>
  <PresentationFormat>On-screen Show (4:3)</PresentationFormat>
  <Paragraphs>86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TOÁN  TIỀN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songgia</dc:creator>
  <cp:lastModifiedBy>OSC</cp:lastModifiedBy>
  <cp:revision>25</cp:revision>
  <dcterms:created xsi:type="dcterms:W3CDTF">2017-04-01T00:34:19Z</dcterms:created>
  <dcterms:modified xsi:type="dcterms:W3CDTF">2020-06-04T14:36:29Z</dcterms:modified>
</cp:coreProperties>
</file>